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76" r:id="rId3"/>
    <p:sldId id="275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6391" autoAdjust="0"/>
  </p:normalViewPr>
  <p:slideViewPr>
    <p:cSldViewPr>
      <p:cViewPr varScale="1">
        <p:scale>
          <a:sx n="51" d="100"/>
          <a:sy n="51" d="100"/>
        </p:scale>
        <p:origin x="242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AC60-D17F-4BE9-B906-C1645E8EA6B5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F7E0C-F26A-4ECB-A62B-010811A1F3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738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3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1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8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3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016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103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371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5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5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429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1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3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3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1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3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856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915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235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971801"/>
            <a:ext cx="2211883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3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1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0" indent="0">
              <a:buNone/>
              <a:defRPr sz="750"/>
            </a:lvl8pPr>
            <a:lvl9pPr marL="2743063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07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3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1" indent="0">
              <a:buNone/>
              <a:defRPr sz="1500"/>
            </a:lvl5pPr>
            <a:lvl6pPr marL="1714415" indent="0">
              <a:buNone/>
              <a:defRPr sz="1500"/>
            </a:lvl6pPr>
            <a:lvl7pPr marL="2057298" indent="0">
              <a:buNone/>
              <a:defRPr sz="1500"/>
            </a:lvl7pPr>
            <a:lvl8pPr marL="2400180" indent="0">
              <a:buNone/>
              <a:defRPr sz="1500"/>
            </a:lvl8pPr>
            <a:lvl9pPr marL="2743063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971801"/>
            <a:ext cx="2211883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3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1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0" indent="0">
              <a:buNone/>
              <a:defRPr sz="750"/>
            </a:lvl8pPr>
            <a:lvl9pPr marL="2743063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16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820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4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4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98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5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7DB49-0690-4C3B-B18E-BC703309AAFF}" type="datetimeFigureOut">
              <a:rPr kumimoji="1" lang="ja-JP" altLang="en-US" smtClean="0"/>
              <a:t>2022/3/7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303D7-1FA7-4CAD-BC86-67F73B88D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34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1" indent="-171441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4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8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2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4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1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3" algn="l" defTabSz="68576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0" y="0"/>
            <a:ext cx="6858000" cy="5149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図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91" y="26920"/>
            <a:ext cx="1152525" cy="488006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1556792" y="169899"/>
            <a:ext cx="2232249" cy="34502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厚生労働省・検疫所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01208" y="26920"/>
            <a:ext cx="15567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(2022.</a:t>
            </a:r>
            <a:r>
              <a:rPr lang="en-US" altLang="ja-JP" sz="1050" noProof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.2)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45988" y="619453"/>
            <a:ext cx="66134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57175"/>
            <a:r>
              <a:rPr lang="ja-JP" altLang="en-US" sz="1600" b="1" dirty="0" smtClean="0">
                <a:solidFill>
                  <a:prstClr val="black"/>
                </a:solidFill>
                <a:ea typeface="游ゴシック" panose="020B0400000000000000" pitchFamily="50" charset="-128"/>
              </a:rPr>
              <a:t>日本</a:t>
            </a:r>
            <a:r>
              <a:rPr lang="ja-JP" altLang="en-US" sz="1600" b="1" dirty="0">
                <a:solidFill>
                  <a:prstClr val="black"/>
                </a:solidFill>
                <a:ea typeface="游ゴシック" panose="020B0400000000000000" pitchFamily="50" charset="-128"/>
              </a:rPr>
              <a:t>入国時に必要な検査証明書の</a:t>
            </a:r>
            <a:r>
              <a:rPr lang="ja-JP" altLang="en-US" sz="1600" b="1" dirty="0" smtClean="0">
                <a:solidFill>
                  <a:prstClr val="black"/>
                </a:solidFill>
                <a:ea typeface="游ゴシック" panose="020B0400000000000000" pitchFamily="50" charset="-128"/>
              </a:rPr>
              <a:t>要件（検体</a:t>
            </a:r>
            <a:r>
              <a:rPr lang="ja-JP" altLang="en-US" sz="1600" b="1" dirty="0">
                <a:solidFill>
                  <a:prstClr val="black"/>
                </a:solidFill>
                <a:ea typeface="游ゴシック" panose="020B0400000000000000" pitchFamily="50" charset="-128"/>
              </a:rPr>
              <a:t>、検査方法、検査時間）</a:t>
            </a:r>
            <a:endParaRPr lang="en-US" altLang="ja-JP" sz="1600" b="1" dirty="0" smtClean="0">
              <a:solidFill>
                <a:prstClr val="black"/>
              </a:solidFill>
              <a:ea typeface="游ゴシック" panose="020B0400000000000000" pitchFamily="50" charset="-128"/>
            </a:endParaRPr>
          </a:p>
          <a:p>
            <a:pPr marL="285750" indent="-285750" algn="ctr" defTabSz="257175">
              <a:spcBef>
                <a:spcPts val="600"/>
              </a:spcBef>
              <a:buFont typeface="ＭＳ ゴシック" panose="020B0609070205080204" pitchFamily="49" charset="-128"/>
              <a:buChar char="※"/>
            </a:pPr>
            <a:r>
              <a:rPr lang="ja-JP" altLang="en-US" sz="1400" b="1" u="sng" dirty="0" smtClean="0">
                <a:solidFill>
                  <a:srgbClr val="C00000"/>
                </a:solidFill>
                <a:ea typeface="游ゴシック" panose="020B0400000000000000" pitchFamily="50" charset="-128"/>
              </a:rPr>
              <a:t>有効な検体、検査方法等が記載された検査証明書のみ有効と取り扱います。</a:t>
            </a:r>
            <a:endParaRPr lang="ja-JP" altLang="en-US" sz="1400" b="1" u="sng" dirty="0">
              <a:solidFill>
                <a:srgbClr val="C00000"/>
              </a:solidFill>
              <a:ea typeface="游ゴシック" panose="020B0400000000000000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53771" y="1424608"/>
            <a:ext cx="590045" cy="28800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75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游ゴシック" panose="020B0400000000000000" pitchFamily="50" charset="-128"/>
              </a:rPr>
              <a:t>検体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40594" y="4635590"/>
            <a:ext cx="959393" cy="28800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lIns="72000" rIns="72000" rtlCol="0">
            <a:spAutoFit/>
          </a:bodyPr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75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游ゴシック" panose="020B0400000000000000" pitchFamily="50" charset="-128"/>
              </a:rPr>
              <a:t>検査方法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53771" y="8652576"/>
            <a:ext cx="959393" cy="28800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lIns="72000" rIns="72000" rtlCol="0">
            <a:spAutoFit/>
          </a:bodyPr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575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游ゴシック" panose="020B0400000000000000" pitchFamily="50" charset="-128"/>
              </a:rPr>
              <a:t>検査時間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3405434" y="1760140"/>
            <a:ext cx="3407942" cy="2772000"/>
          </a:xfrm>
          <a:prstGeom prst="roundRect">
            <a:avLst>
              <a:gd name="adj" fmla="val 5334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20250" tIns="25718" rIns="20250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050" b="1" dirty="0">
                <a:ea typeface="游ゴシック" panose="020B0400000000000000" pitchFamily="50" charset="-128"/>
              </a:rPr>
              <a:t>Oral (swab/smear)</a:t>
            </a:r>
            <a:r>
              <a: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（口腔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ぬぐい）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050" b="1" dirty="0">
                <a:ea typeface="游ゴシック" panose="020B0400000000000000" pitchFamily="50" charset="-128"/>
              </a:rPr>
              <a:t>Throat (swab/smear)</a:t>
            </a:r>
            <a:r>
              <a: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（咽頭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ぬぐい）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050" b="1" dirty="0">
                <a:ea typeface="游ゴシック" panose="020B0400000000000000" pitchFamily="50" charset="-128"/>
              </a:rPr>
              <a:t>Mid-Turbinate Nasal</a:t>
            </a:r>
            <a:r>
              <a:rPr lang="ja-JP" altLang="en-US" sz="1050" b="1" dirty="0">
                <a:ea typeface="游ゴシック" panose="020B0400000000000000" pitchFamily="50" charset="-128"/>
              </a:rPr>
              <a:t> </a:t>
            </a:r>
            <a:r>
              <a:rPr lang="en-US" altLang="ja-JP" sz="1050" b="1" dirty="0">
                <a:ea typeface="游ゴシック" panose="020B0400000000000000" pitchFamily="50" charset="-128"/>
              </a:rPr>
              <a:t>(swab/smear)</a:t>
            </a:r>
            <a:r>
              <a: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（中鼻甲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介ぬぐい） 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en-US" altLang="ja-JP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050" b="1" dirty="0">
                <a:ea typeface="游ゴシック" panose="020B0400000000000000" pitchFamily="50" charset="-128"/>
              </a:rPr>
              <a:t>Gargle Water</a:t>
            </a:r>
            <a:r>
              <a: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（うがい液）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en-US" altLang="ja-JP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mixture of sample </a:t>
            </a:r>
            <a:r>
              <a:rPr lang="en-US" altLang="ja-JP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“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A” and “B”</a:t>
            </a:r>
          </a:p>
          <a:p>
            <a:pPr marL="2860675" indent="-2860675"/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（「</a:t>
            </a:r>
            <a:r>
              <a:rPr lang="ja-JP" altLang="en-US" sz="1000" u="sng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鼻咽頭ぬぐい液と咽頭ぬぐい液の混合検体」を除く、</a:t>
            </a:r>
            <a:endParaRPr lang="en-US" altLang="ja-JP" sz="1000" u="sng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複数箇所から採取した検体の混合検体）</a:t>
            </a:r>
            <a:endParaRPr lang="en-US" altLang="ja-JP" sz="1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（なお</a:t>
            </a:r>
            <a:r>
              <a:rPr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“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A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”、“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B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”は検体を指す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sz="105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&lt;Example&gt;</a:t>
            </a:r>
          </a:p>
          <a:p>
            <a:pPr marL="2860675" indent="-2860675"/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Nasal and throat (swab/smear</a:t>
            </a:r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)   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鼻腔・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咽頭ぬぐい）</a:t>
            </a:r>
            <a:endParaRPr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60675" indent="-2860675"/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Pharyngeal and nasal (swab/smear</a:t>
            </a:r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)  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咽頭・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鼻腔ぬぐい 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  <a:p>
            <a:pPr marL="2860675" indent="-2860675"/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×Nasal </a:t>
            </a:r>
            <a:r>
              <a:rPr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and </a:t>
            </a:r>
            <a:r>
              <a:rPr lang="en-US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oropharyngeal</a:t>
            </a:r>
            <a:r>
              <a:rPr lang="en-US" altLang="ja-JP" sz="90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/oropharynx </a:t>
            </a:r>
            <a:r>
              <a:rPr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(swab/smear)</a:t>
            </a:r>
          </a:p>
          <a:p>
            <a:pPr marL="2860675" indent="-2860675"/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                                                     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鼻腔・口腔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咽頭ぬぐい）</a:t>
            </a:r>
            <a:endParaRPr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107693" y="4949443"/>
            <a:ext cx="3276000" cy="3420000"/>
          </a:xfrm>
          <a:prstGeom prst="roundRect">
            <a:avLst>
              <a:gd name="adj" fmla="val 3082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下記の方法、もしくは検査手法名を含む方法</a:t>
            </a:r>
            <a:endParaRPr kumimoji="0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RT-</a:t>
            </a: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PCR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0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RT-</a:t>
            </a: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PCR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257175"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real-time (RT-)PCR</a:t>
            </a:r>
            <a:r>
              <a:rPr kumimoji="0" lang="ja-JP" alt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Q-PCR</a:t>
            </a:r>
            <a:r>
              <a:rPr kumimoji="0" lang="ja-JP" altLang="en-US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0" lang="en-US" altLang="ja-JP" sz="1000" kern="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Fluorescence</a:t>
            </a:r>
            <a:r>
              <a:rPr kumimoji="0" lang="ja-JP" altLang="en-US" sz="1000" kern="0" dirty="0" err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ｰ</a:t>
            </a:r>
            <a:r>
              <a:rPr kumimoji="0" lang="en-US" altLang="ja-JP" sz="1000" kern="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PCR</a:t>
            </a:r>
            <a:r>
              <a:rPr kumimoji="0" lang="ja-JP" altLang="en-US" sz="1000" kern="0" dirty="0" err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0" lang="en-US" altLang="ja-JP" sz="1000" kern="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Multiplex-PCR</a:t>
            </a:r>
            <a:r>
              <a:rPr kumimoji="0" lang="ja-JP" altLang="en-US" sz="1000" kern="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0" lang="ja-JP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 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LAMP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LAMP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RT-LAMP</a:t>
            </a: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 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TMA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 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TMA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 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TRC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TRC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 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Smart Amp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 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Smart Amp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Nucleic acid amplification test 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NEAR</a:t>
            </a:r>
            <a:r>
              <a:rPr kumimoji="0" lang="ja-JP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0" lang="en-US" altLang="ja-JP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核酸増幅検査（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NEAR</a:t>
            </a: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法）</a:t>
            </a: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（例：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ID-NOW</a:t>
            </a:r>
            <a:r>
              <a:rPr kumimoji="0" lang="ja-JP" altLang="en-US" sz="10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Ⓡ</a:t>
            </a:r>
            <a:r>
              <a:rPr kumimoji="0" lang="en-US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0" lang="ja-JP" altLang="ja-JP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Next generation sequence</a:t>
            </a:r>
            <a:endParaRPr kumimoji="0" lang="ja-JP" altLang="ja-JP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次世代シーケンス法</a:t>
            </a:r>
          </a:p>
          <a:p>
            <a:pPr marR="0" lvl="0" indent="0" defTabSz="257175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kumimoji="0" lang="en-US" altLang="ja-JP" sz="1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Quantitative antigen test (CLEIA/ECLIA) </a:t>
            </a:r>
            <a:endParaRPr kumimoji="0" lang="ja-JP" altLang="en-US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抗原定量検査</a:t>
            </a:r>
          </a:p>
        </p:txBody>
      </p:sp>
      <p:sp>
        <p:nvSpPr>
          <p:cNvPr id="64" name="角丸四角形 63"/>
          <p:cNvSpPr/>
          <p:nvPr/>
        </p:nvSpPr>
        <p:spPr>
          <a:xfrm>
            <a:off x="3429498" y="4949439"/>
            <a:ext cx="3316863" cy="3420000"/>
          </a:xfrm>
          <a:prstGeom prst="roundRect">
            <a:avLst>
              <a:gd name="adj" fmla="val 3794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6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×A</a:t>
            </a:r>
            <a:r>
              <a:rPr lang="en-US" altLang="ja-JP" sz="1600" b="1" dirty="0" smtClean="0"/>
              <a:t>ntigen</a:t>
            </a:r>
            <a:r>
              <a:rPr lang="ja-JP" altLang="en-US" sz="1600" b="1" dirty="0" smtClean="0"/>
              <a:t> </a:t>
            </a:r>
            <a:r>
              <a:rPr lang="en-US" altLang="ja-JP" sz="1600" b="1" dirty="0"/>
              <a:t>(test/kit)</a:t>
            </a: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（抗原検査）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/>
            </a:r>
            <a:b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endParaRPr lang="en-US" altLang="ja-JP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</a:t>
            </a:r>
            <a:r>
              <a:rPr lang="en-US" altLang="ja-JP" sz="16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R</a:t>
            </a:r>
            <a:r>
              <a:rPr lang="en-US" altLang="ja-JP" sz="1600" b="1" dirty="0" smtClean="0"/>
              <a:t>apid </a:t>
            </a:r>
            <a:r>
              <a:rPr lang="en-US" altLang="ja-JP" sz="1600" b="1" dirty="0"/>
              <a:t>antigen (test/kit)</a:t>
            </a: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（迅速抗原検査）</a:t>
            </a:r>
            <a:endParaRPr lang="en-US" altLang="ja-JP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200" dirty="0"/>
          </a:p>
          <a:p>
            <a:r>
              <a:rPr lang="en-US" altLang="ja-JP" sz="16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×A</a:t>
            </a:r>
            <a:r>
              <a:rPr lang="en-US" altLang="ja-JP" sz="1600" b="1" dirty="0" smtClean="0"/>
              <a:t>ntibody </a:t>
            </a:r>
            <a:r>
              <a:rPr lang="en-US" altLang="ja-JP" sz="1600" b="1" dirty="0"/>
              <a:t>(test/kit)</a:t>
            </a:r>
          </a:p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（抗体検査</a:t>
            </a:r>
            <a:r>
              <a:rPr lang="ja-JP" altLang="en-US" sz="1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ja-JP" altLang="en-US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147716" y="8987516"/>
            <a:ext cx="3203745" cy="5040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○</a:t>
            </a:r>
            <a:r>
              <a:rPr kumimoji="0" lang="ja-JP" alt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検体採取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出国前の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72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時間以内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3405434" y="8987516"/>
            <a:ext cx="3331095" cy="5040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×</a:t>
            </a:r>
            <a:r>
              <a:rPr kumimoji="0" lang="ja-JP" alt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結果判明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</a:t>
            </a:r>
            <a:endParaRPr kumimoji="0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出国前の</a:t>
            </a: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72</a:t>
            </a:r>
            <a:r>
              <a:rPr kumimoji="0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時間以内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23114" y="9517467"/>
            <a:ext cx="6848895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sz="1013" b="1" dirty="0">
                <a:solidFill>
                  <a:srgbClr val="C00000"/>
                </a:solidFill>
                <a:ea typeface="游ゴシック" panose="020B0400000000000000" pitchFamily="50" charset="-128"/>
              </a:rPr>
              <a:t>※</a:t>
            </a:r>
            <a:r>
              <a:rPr lang="ja-JP" altLang="en-US" sz="1013" b="1" dirty="0">
                <a:solidFill>
                  <a:srgbClr val="C00000"/>
                </a:solidFill>
                <a:ea typeface="游ゴシック" panose="020B0400000000000000" pitchFamily="50" charset="-128"/>
              </a:rPr>
              <a:t>今後、国内外の状況に鑑み、上記取扱いを変更する可能性があります。</a:t>
            </a:r>
            <a:endParaRPr lang="en-US" altLang="ja-JP" sz="1013" b="1" dirty="0">
              <a:solidFill>
                <a:srgbClr val="C00000"/>
              </a:solidFill>
              <a:ea typeface="游ゴシック" panose="020B0400000000000000" pitchFamily="50" charset="-128"/>
            </a:endParaRPr>
          </a:p>
          <a:p>
            <a:pPr defTabSz="257175"/>
            <a:r>
              <a:rPr lang="ja-JP" altLang="en-US" sz="1013" dirty="0">
                <a:solidFill>
                  <a:srgbClr val="C00000"/>
                </a:solidFill>
                <a:ea typeface="游ゴシック" panose="020B0400000000000000" pitchFamily="50" charset="-128"/>
              </a:rPr>
              <a:t>　参考：新型コロナウイルス感染症（</a:t>
            </a:r>
            <a:r>
              <a:rPr lang="en-US" altLang="ja-JP" sz="1013" dirty="0">
                <a:solidFill>
                  <a:srgbClr val="C00000"/>
                </a:solidFill>
                <a:ea typeface="游ゴシック" panose="020B0400000000000000" pitchFamily="50" charset="-128"/>
              </a:rPr>
              <a:t>COVID-19</a:t>
            </a:r>
            <a:r>
              <a:rPr lang="ja-JP" altLang="en-US" sz="1013" dirty="0">
                <a:solidFill>
                  <a:srgbClr val="C00000"/>
                </a:solidFill>
                <a:ea typeface="游ゴシック" panose="020B0400000000000000" pitchFamily="50" charset="-128"/>
              </a:rPr>
              <a:t>）病原体検査</a:t>
            </a:r>
            <a:r>
              <a:rPr lang="ja-JP" altLang="en-US" sz="1013">
                <a:solidFill>
                  <a:srgbClr val="C00000"/>
                </a:solidFill>
                <a:ea typeface="游ゴシック" panose="020B0400000000000000" pitchFamily="50" charset="-128"/>
              </a:rPr>
              <a:t>の</a:t>
            </a:r>
            <a:r>
              <a:rPr lang="ja-JP" altLang="en-US" sz="1013" smtClean="0">
                <a:solidFill>
                  <a:srgbClr val="C00000"/>
                </a:solidFill>
                <a:ea typeface="游ゴシック" panose="020B0400000000000000" pitchFamily="50" charset="-128"/>
              </a:rPr>
              <a:t>指針第５版</a:t>
            </a:r>
            <a:r>
              <a:rPr lang="ja-JP" altLang="en-US" sz="788" dirty="0" smtClean="0">
                <a:solidFill>
                  <a:srgbClr val="C00000"/>
                </a:solidFill>
                <a:ea typeface="游ゴシック" panose="020B0400000000000000" pitchFamily="50" charset="-128"/>
              </a:rPr>
              <a:t>（</a:t>
            </a:r>
            <a:r>
              <a:rPr lang="en-US" altLang="ja-JP" sz="788" dirty="0">
                <a:solidFill>
                  <a:srgbClr val="C00000"/>
                </a:solidFill>
                <a:ea typeface="游ゴシック" panose="020B0400000000000000" pitchFamily="50" charset="-128"/>
              </a:rPr>
              <a:t>https://www.mhlw.go.jp/content/000788513.pdf</a:t>
            </a:r>
            <a:r>
              <a:rPr lang="ja-JP" altLang="en-US" sz="788" dirty="0" smtClean="0">
                <a:solidFill>
                  <a:srgbClr val="C00000"/>
                </a:solidFill>
                <a:ea typeface="游ゴシック" panose="020B0400000000000000" pitchFamily="50" charset="-128"/>
              </a:rPr>
              <a:t>）</a:t>
            </a:r>
            <a:endParaRPr lang="en-US" altLang="ja-JP" sz="788" dirty="0">
              <a:solidFill>
                <a:srgbClr val="C00000"/>
              </a:solidFill>
              <a:ea typeface="游ゴシック" panose="020B0400000000000000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471870" y="8375663"/>
            <a:ext cx="3198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defTabSz="257175"/>
            <a:r>
              <a:rPr lang="en-US" altLang="ja-JP" sz="900" dirty="0" smtClean="0">
                <a:ea typeface="游ゴシック" panose="020B0400000000000000" pitchFamily="50" charset="-128"/>
              </a:rPr>
              <a:t>※</a:t>
            </a:r>
            <a:r>
              <a:rPr lang="ja-JP" altLang="en-US" sz="900" dirty="0">
                <a:ea typeface="游ゴシック" panose="020B0400000000000000" pitchFamily="50" charset="-128"/>
              </a:rPr>
              <a:t>日本で無症状者への検査として</a:t>
            </a:r>
            <a:r>
              <a:rPr lang="ja-JP" altLang="en-US" sz="900" dirty="0" smtClean="0">
                <a:ea typeface="游ゴシック" panose="020B0400000000000000" pitchFamily="50" charset="-128"/>
              </a:rPr>
              <a:t>推奨されていない検体</a:t>
            </a:r>
            <a:r>
              <a:rPr lang="ja-JP" altLang="en-US" sz="900" dirty="0">
                <a:ea typeface="游ゴシック" panose="020B0400000000000000" pitchFamily="50" charset="-128"/>
              </a:rPr>
              <a:t>・検査方法。</a:t>
            </a:r>
            <a:endParaRPr lang="ja-JP" altLang="en-US" sz="900" b="1" dirty="0">
              <a:ea typeface="游ゴシック" panose="020B0400000000000000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1267" y="8411383"/>
            <a:ext cx="3463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defTabSz="257175"/>
            <a:r>
              <a:rPr lang="en-US" altLang="ja-JP" sz="900" dirty="0" smtClean="0">
                <a:ea typeface="游ゴシック" panose="020B0400000000000000" pitchFamily="50" charset="-128"/>
              </a:rPr>
              <a:t>※</a:t>
            </a:r>
            <a:r>
              <a:rPr lang="ja-JP" altLang="en-US" sz="900" dirty="0" smtClean="0">
                <a:ea typeface="游ゴシック" panose="020B0400000000000000" pitchFamily="50" charset="-128"/>
              </a:rPr>
              <a:t>日本で無症状者への検査として推奨している検体・検査方法。</a:t>
            </a:r>
            <a:endParaRPr lang="ja-JP" altLang="en-US" sz="900" b="1" dirty="0">
              <a:ea typeface="游ゴシック" panose="020B0400000000000000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23114" y="1208584"/>
            <a:ext cx="3188325" cy="276999"/>
          </a:xfrm>
          <a:prstGeom prst="rect">
            <a:avLst/>
          </a:prstGeom>
          <a:noFill/>
          <a:ln w="76200">
            <a:noFill/>
          </a:ln>
        </p:spPr>
        <p:txBody>
          <a:bodyPr wrap="square" lIns="36000" rIns="36000" rtlCol="0">
            <a:spAutoFit/>
          </a:bodyPr>
          <a:lstStyle/>
          <a:p>
            <a:pPr defTabSz="257175"/>
            <a:r>
              <a:rPr lang="ja-JP" altLang="en-US" sz="1200" b="1" dirty="0">
                <a:solidFill>
                  <a:prstClr val="black"/>
                </a:solidFill>
                <a:ea typeface="游ゴシック" panose="020B0400000000000000" pitchFamily="50" charset="-128"/>
              </a:rPr>
              <a:t>＜有効な検査証明書として認められる要件＞</a:t>
            </a: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3405434" y="1219617"/>
            <a:ext cx="3626761" cy="276999"/>
          </a:xfrm>
          <a:prstGeom prst="rect">
            <a:avLst/>
          </a:prstGeom>
          <a:noFill/>
          <a:ln w="76200">
            <a:noFill/>
          </a:ln>
        </p:spPr>
        <p:txBody>
          <a:bodyPr wrap="square" lIns="36000" rIns="36000" rtlCol="0">
            <a:spAutoFit/>
          </a:bodyPr>
          <a:lstStyle/>
          <a:p>
            <a:pPr defTabSz="257175"/>
            <a:r>
              <a:rPr lang="ja-JP" altLang="en-US" sz="1200" b="1" dirty="0">
                <a:solidFill>
                  <a:prstClr val="black"/>
                </a:solidFill>
                <a:ea typeface="游ゴシック" panose="020B0400000000000000" pitchFamily="50" charset="-128"/>
              </a:rPr>
              <a:t>＜有効な検査証明書として認められない主な例＞</a:t>
            </a:r>
          </a:p>
        </p:txBody>
      </p:sp>
      <p:sp>
        <p:nvSpPr>
          <p:cNvPr id="58" name="角丸四角形 57"/>
          <p:cNvSpPr/>
          <p:nvPr/>
        </p:nvSpPr>
        <p:spPr>
          <a:xfrm>
            <a:off x="123113" y="1748137"/>
            <a:ext cx="3240000" cy="2772000"/>
          </a:xfrm>
          <a:prstGeom prst="roundRect">
            <a:avLst>
              <a:gd name="adj" fmla="val 4345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Nasopharyngeal/Nasopharynx</a:t>
            </a: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（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Swab/smear)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</a:t>
            </a:r>
            <a:r>
              <a:rPr lang="en-US" altLang="ja-JP" sz="1200" b="1" dirty="0" err="1" smtClean="0">
                <a:solidFill>
                  <a:schemeClr val="tx1"/>
                </a:solidFill>
              </a:rPr>
              <a:t>Rhinopharyngeal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/</a:t>
            </a:r>
            <a:r>
              <a:rPr lang="en-US" altLang="ja-JP" sz="1200" b="1" dirty="0" err="1" smtClean="0">
                <a:solidFill>
                  <a:schemeClr val="tx1"/>
                </a:solidFill>
              </a:rPr>
              <a:t>Rhinopharynx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(</a:t>
            </a:r>
            <a:r>
              <a:rPr lang="en-US" altLang="ja-JP" sz="1200" b="1" dirty="0">
                <a:solidFill>
                  <a:schemeClr val="tx1"/>
                </a:solidFill>
              </a:rPr>
              <a:t>Swab/Smear)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（</a:t>
            </a:r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鼻咽頭</a:t>
            </a:r>
            <a:r>
              <a:rPr lang="ja-JP" altLang="en-US" sz="120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ぬぐい液）</a:t>
            </a:r>
            <a:endParaRPr lang="en-US" altLang="ja-JP" sz="1200" dirty="0" smtClean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 defTabSz="257175">
              <a:defRPr/>
            </a:pPr>
            <a:r>
              <a:rPr kumimoji="0" lang="ja-JP" altLang="en-US" sz="1200" kern="0" dirty="0" smtClean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○</a:t>
            </a:r>
            <a:r>
              <a:rPr lang="en-US" altLang="ja-JP" dirty="0" smtClean="0"/>
              <a:t> </a:t>
            </a:r>
            <a:r>
              <a:rPr lang="en-US" altLang="ja-JP" sz="1200" b="1" dirty="0"/>
              <a:t>Nasal </a:t>
            </a:r>
            <a:r>
              <a:rPr lang="en-US" altLang="ja-JP" sz="1200" b="1" dirty="0" smtClean="0"/>
              <a:t>Swab</a:t>
            </a:r>
            <a:r>
              <a:rPr kumimoji="0" lang="ja-JP" altLang="en-US" sz="120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（鼻腔ぬぐい液）</a:t>
            </a:r>
            <a:endParaRPr kumimoji="0" lang="en-US" altLang="ja-JP" sz="1200" kern="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游ゴシック" panose="020B0400000000000000" pitchFamily="50" charset="-128"/>
              </a:rPr>
              <a:t>○</a:t>
            </a: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游ゴシック" panose="020B0400000000000000" pitchFamily="50" charset="-128"/>
              </a:rPr>
              <a:t> </a:t>
            </a:r>
            <a:r>
              <a:rPr kumimoji="0" lang="en-US" altLang="ja-JP" sz="120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(Deep throat )</a:t>
            </a:r>
            <a:r>
              <a:rPr kumimoji="0" lang="en-US" altLang="ja-JP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游ゴシック" panose="020B0400000000000000" pitchFamily="50" charset="-128"/>
              </a:rPr>
              <a:t>Saliva</a:t>
            </a: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（唾液）</a:t>
            </a:r>
            <a:endParaRPr kumimoji="0" lang="en-US" altLang="ja-JP" sz="1200" kern="0" dirty="0">
              <a:solidFill>
                <a:schemeClr val="tx1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lvl="0" defTabSz="257175"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○</a:t>
            </a:r>
            <a:r>
              <a:rPr kumimoji="0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N</a:t>
            </a:r>
            <a:r>
              <a:rPr kumimoji="0" lang="en-US" altLang="ja-JP" sz="1200" b="1" kern="0" dirty="0" err="1" smtClean="0">
                <a:solidFill>
                  <a:schemeClr val="tx1"/>
                </a:solidFill>
                <a:ea typeface="游ゴシック" panose="020B0400000000000000" pitchFamily="50" charset="-128"/>
              </a:rPr>
              <a:t>asopharyngeal</a:t>
            </a:r>
            <a:r>
              <a:rPr kumimoji="0" lang="ja-JP" altLang="en-US" sz="1200" b="1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（</a:t>
            </a:r>
            <a:r>
              <a:rPr kumimoji="0" lang="en-US" altLang="ja-JP" sz="1200" b="1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※</a:t>
            </a:r>
            <a:r>
              <a:rPr kumimoji="0" lang="ja-JP" altLang="en-US" sz="1200" b="1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）</a:t>
            </a:r>
            <a:r>
              <a:rPr kumimoji="0" lang="en-US" altLang="ja-JP" sz="1200" b="1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(</a:t>
            </a:r>
            <a:r>
              <a:rPr kumimoji="0" lang="en-US" altLang="ja-JP" sz="1200" b="1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and /, /+)   </a:t>
            </a:r>
          </a:p>
          <a:p>
            <a:pPr lvl="0" defTabSz="257175">
              <a:defRPr/>
            </a:pPr>
            <a:r>
              <a:rPr kumimoji="0" lang="en-US" altLang="ja-JP" sz="1200" b="1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 </a:t>
            </a:r>
            <a:r>
              <a:rPr kumimoji="0" lang="en-US" altLang="ja-JP" sz="1200" b="1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      oropharyngeal(throat ) (swabs /smear)</a:t>
            </a:r>
            <a:endParaRPr kumimoji="0" lang="en-US" altLang="ja-JP" sz="1200" b="1" kern="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lvl="0" defTabSz="257175">
              <a:defRPr/>
            </a:pPr>
            <a:r>
              <a:rPr kumimoji="0" lang="en-US" altLang="ja-JP" sz="120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(</a:t>
            </a:r>
            <a:r>
              <a:rPr kumimoji="0" lang="ja-JP" altLang="en-US" sz="120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鼻</a:t>
            </a:r>
            <a:r>
              <a:rPr kumimoji="0" lang="ja-JP" altLang="en-US" sz="120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咽頭ぬぐい液・咽頭ぬぐい液の混合）</a:t>
            </a:r>
            <a:endParaRPr kumimoji="0" lang="en-US" altLang="ja-JP" sz="1200" kern="0" dirty="0" smtClean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lvl="0" defTabSz="257175">
              <a:defRPr/>
            </a:pPr>
            <a:r>
              <a:rPr kumimoji="0" lang="en-US" altLang="ja-JP" sz="105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(Naso and oropharyngeal/Rhino and oropharyngeal/</a:t>
            </a:r>
            <a:r>
              <a:rPr kumimoji="0" lang="en-US" altLang="ja-JP" sz="1050" kern="0" dirty="0" err="1">
                <a:solidFill>
                  <a:schemeClr val="tx1"/>
                </a:solidFill>
                <a:ea typeface="游ゴシック" panose="020B0400000000000000" pitchFamily="50" charset="-128"/>
              </a:rPr>
              <a:t>oro</a:t>
            </a:r>
            <a:r>
              <a:rPr kumimoji="0" lang="en-US" altLang="ja-JP" sz="105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 and  </a:t>
            </a:r>
            <a:r>
              <a:rPr kumimoji="0" lang="en-US" altLang="ja-JP" sz="105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nasopharyngeal</a:t>
            </a:r>
            <a:r>
              <a:rPr kumimoji="0" lang="ja-JP" altLang="en-US" sz="105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（</a:t>
            </a:r>
            <a:r>
              <a:rPr kumimoji="0" lang="en-US" altLang="ja-JP" sz="105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※</a:t>
            </a:r>
            <a:r>
              <a:rPr kumimoji="0" lang="ja-JP" altLang="en-US" sz="1050" kern="0" dirty="0">
                <a:solidFill>
                  <a:schemeClr val="tx1"/>
                </a:solidFill>
                <a:ea typeface="游ゴシック" panose="020B0400000000000000" pitchFamily="50" charset="-128"/>
              </a:rPr>
              <a:t>）</a:t>
            </a:r>
            <a:r>
              <a:rPr kumimoji="0" lang="ja-JP" altLang="en-US" sz="1050" kern="0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）</a:t>
            </a:r>
            <a:endParaRPr kumimoji="0" lang="ja-JP" altLang="en-US" sz="1050" kern="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（</a:t>
            </a:r>
            <a:r>
              <a:rPr kumimoji="0" lang="en-US" altLang="ja-JP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※Nasopharyngeal/Nasopharynx/</a:t>
            </a:r>
            <a:r>
              <a:rPr kumimoji="0" lang="en-US" altLang="ja-JP" sz="105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Rhinopharyngeal</a:t>
            </a:r>
            <a:r>
              <a:rPr kumimoji="0" lang="en-US" altLang="ja-JP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/</a:t>
            </a:r>
            <a:r>
              <a:rPr kumimoji="0" lang="en-US" altLang="ja-JP" sz="105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Rhinopharynx</a:t>
            </a:r>
            <a:r>
              <a:rPr kumimoji="0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</a:rPr>
              <a:t>）</a:t>
            </a:r>
            <a:endParaRPr kumimoji="0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lvl="0" indent="0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64005" y="4604496"/>
            <a:ext cx="468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defTabSz="257175"/>
            <a:r>
              <a:rPr lang="en-US" altLang="ja-JP" sz="1200" b="1" dirty="0" smtClean="0">
                <a:solidFill>
                  <a:srgbClr val="FF0000"/>
                </a:solidFill>
                <a:ea typeface="游ゴシック" panose="020B0400000000000000" pitchFamily="50" charset="-128"/>
              </a:rPr>
              <a:t>※</a:t>
            </a:r>
            <a:r>
              <a:rPr lang="ja-JP" altLang="ja-JP" sz="12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鼻腔ぬぐい液</a:t>
            </a:r>
            <a:r>
              <a:rPr lang="ja-JP" altLang="en-US" sz="12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検体は核酸増幅検査のみ有効</a:t>
            </a:r>
            <a:endParaRPr lang="ja-JP" altLang="en-US" sz="12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95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0" y="0"/>
            <a:ext cx="6858000" cy="484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249809" y="433448"/>
            <a:ext cx="75608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57175"/>
            <a:r>
              <a:rPr lang="en-US" altLang="ja-JP" sz="2200" b="1" u="sng" dirty="0">
                <a:solidFill>
                  <a:prstClr val="black"/>
                </a:solidFill>
              </a:rPr>
              <a:t>Requirements for Certificate of Testing for Entering </a:t>
            </a:r>
            <a:r>
              <a:rPr lang="en-US" altLang="ja-JP" sz="2200" b="1" u="sng" dirty="0" smtClean="0">
                <a:solidFill>
                  <a:prstClr val="black"/>
                </a:solidFill>
              </a:rPr>
              <a:t>Japan</a:t>
            </a:r>
            <a:endParaRPr lang="en-US" altLang="ja-JP" sz="2200" b="1" u="sng" dirty="0" smtClean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79495" y="1771293"/>
            <a:ext cx="3203745" cy="240873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5738" indent="-185738" defTabSz="257175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Nasopharyngeal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/Nasopharynx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　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(Swab/smear</a:t>
            </a:r>
            <a:r>
              <a:rPr lang="en-US" altLang="ja-JP" sz="1400" b="1" dirty="0">
                <a:solidFill>
                  <a:schemeClr val="tx1"/>
                </a:solidFill>
              </a:rPr>
              <a:t>)</a:t>
            </a:r>
          </a:p>
          <a:p>
            <a:pPr marL="185738" indent="-185738" defTabSz="257175">
              <a:buFont typeface="Wingdings" panose="05000000000000000000" pitchFamily="2" charset="2"/>
              <a:buChar char="l"/>
            </a:pPr>
            <a:r>
              <a:rPr lang="en-US" altLang="ja-JP" sz="1400" b="1" dirty="0" err="1">
                <a:solidFill>
                  <a:schemeClr val="tx1"/>
                </a:solidFill>
              </a:rPr>
              <a:t>Rhinopharyngeal</a:t>
            </a:r>
            <a:r>
              <a:rPr lang="en-US" altLang="ja-JP" sz="1400" b="1" dirty="0">
                <a:solidFill>
                  <a:schemeClr val="tx1"/>
                </a:solidFill>
              </a:rPr>
              <a:t>/</a:t>
            </a:r>
            <a:r>
              <a:rPr lang="en-US" altLang="ja-JP" sz="1400" b="1" dirty="0" err="1" smtClean="0">
                <a:solidFill>
                  <a:schemeClr val="tx1"/>
                </a:solidFill>
              </a:rPr>
              <a:t>Rhinopharynx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　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(</a:t>
            </a:r>
            <a:r>
              <a:rPr lang="en-US" altLang="ja-JP" sz="1400" b="1" dirty="0">
                <a:solidFill>
                  <a:schemeClr val="tx1"/>
                </a:solidFill>
              </a:rPr>
              <a:t>Swab/smear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)</a:t>
            </a:r>
          </a:p>
          <a:p>
            <a:pPr marL="185738" indent="-185738" defTabSz="257175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Nasal Swab</a:t>
            </a:r>
            <a:endParaRPr lang="en-US" altLang="ja-JP" sz="1400" b="1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85738" indent="-185738" defTabSz="257175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(Deep throat)Saliva sample</a:t>
            </a:r>
          </a:p>
          <a:p>
            <a:pPr marL="185738" indent="-185738" defTabSz="257175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</a:rPr>
              <a:t> Nasopharyngeal</a:t>
            </a:r>
            <a:r>
              <a:rPr lang="ja-JP" altLang="en-US" sz="1400" b="1" dirty="0">
                <a:solidFill>
                  <a:schemeClr val="tx1"/>
                </a:solidFill>
              </a:rPr>
              <a:t>（</a:t>
            </a:r>
            <a:r>
              <a:rPr lang="en-US" altLang="ja-JP" sz="1400" b="1" dirty="0">
                <a:solidFill>
                  <a:schemeClr val="tx1"/>
                </a:solidFill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</a:rPr>
              <a:t>） </a:t>
            </a:r>
            <a:r>
              <a:rPr lang="en-US" altLang="ja-JP" sz="1400" b="1" dirty="0">
                <a:solidFill>
                  <a:schemeClr val="tx1"/>
                </a:solidFill>
              </a:rPr>
              <a:t>(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and /, /+)  oropharyngeal(throat)  </a:t>
            </a:r>
            <a:r>
              <a:rPr lang="en-US" altLang="ja-JP" sz="1400" b="1" dirty="0">
                <a:solidFill>
                  <a:schemeClr val="tx1"/>
                </a:solidFill>
              </a:rPr>
              <a:t>(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swab </a:t>
            </a:r>
            <a:r>
              <a:rPr lang="en-US" altLang="ja-JP" sz="1400" b="1" dirty="0">
                <a:solidFill>
                  <a:schemeClr val="tx1"/>
                </a:solidFill>
              </a:rPr>
              <a:t>/smear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)</a:t>
            </a:r>
          </a:p>
          <a:p>
            <a:pPr defTabSz="257175"/>
            <a:r>
              <a:rPr lang="en-US" altLang="ja-JP" sz="1050" dirty="0">
                <a:solidFill>
                  <a:schemeClr val="tx1"/>
                </a:solidFill>
              </a:rPr>
              <a:t>(Naso and oropharyngeal/Rhino and oropharyngeal/</a:t>
            </a:r>
            <a:r>
              <a:rPr lang="en-US" altLang="ja-JP" sz="1050" dirty="0" err="1">
                <a:solidFill>
                  <a:schemeClr val="tx1"/>
                </a:solidFill>
              </a:rPr>
              <a:t>oro</a:t>
            </a:r>
            <a:r>
              <a:rPr lang="en-US" altLang="ja-JP" sz="1050" dirty="0">
                <a:solidFill>
                  <a:schemeClr val="tx1"/>
                </a:solidFill>
              </a:rPr>
              <a:t> and  </a:t>
            </a:r>
            <a:r>
              <a:rPr lang="en-US" altLang="ja-JP" sz="1050" dirty="0" smtClean="0">
                <a:solidFill>
                  <a:schemeClr val="tx1"/>
                </a:solidFill>
              </a:rPr>
              <a:t>nasopharyngeal</a:t>
            </a:r>
            <a:r>
              <a:rPr lang="ja-JP" altLang="en-US" sz="1050" dirty="0">
                <a:solidFill>
                  <a:schemeClr val="tx1"/>
                </a:solidFill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</a:rPr>
              <a:t>※</a:t>
            </a:r>
            <a:r>
              <a:rPr lang="ja-JP" altLang="en-US" sz="1050" dirty="0" smtClean="0">
                <a:solidFill>
                  <a:schemeClr val="tx1"/>
                </a:solidFill>
              </a:rPr>
              <a:t>）</a:t>
            </a:r>
            <a:r>
              <a:rPr lang="en-US" altLang="ja-JP" sz="1050" dirty="0" smtClean="0">
                <a:solidFill>
                  <a:schemeClr val="tx1"/>
                </a:solidFill>
              </a:rPr>
              <a:t>)</a:t>
            </a:r>
          </a:p>
          <a:p>
            <a:pPr defTabSz="257175"/>
            <a:r>
              <a:rPr lang="ja-JP" altLang="en-US" sz="1050" b="1" dirty="0" smtClean="0">
                <a:solidFill>
                  <a:schemeClr val="tx1"/>
                </a:solidFill>
              </a:rPr>
              <a:t>（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※Nasopharyngeal/Nasopharynx/</a:t>
            </a:r>
            <a:r>
              <a:rPr lang="en-US" altLang="ja-JP" sz="1050" b="1" dirty="0" err="1" smtClean="0">
                <a:solidFill>
                  <a:schemeClr val="tx1"/>
                </a:solidFill>
              </a:rPr>
              <a:t>Rhinopharyngeal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/</a:t>
            </a:r>
            <a:r>
              <a:rPr lang="en-US" altLang="ja-JP" sz="1050" b="1" dirty="0" err="1" smtClean="0">
                <a:solidFill>
                  <a:schemeClr val="tx1"/>
                </a:solidFill>
              </a:rPr>
              <a:t>Rhinopharynx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）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pPr marL="185738" indent="-185738" defTabSz="257175">
              <a:buFont typeface="Wingdings" panose="05000000000000000000" pitchFamily="2" charset="2"/>
              <a:buChar char="l"/>
            </a:pPr>
            <a:endParaRPr lang="ja-JP" altLang="en-US" sz="1050" dirty="0">
              <a:solidFill>
                <a:schemeClr val="tx1"/>
              </a:solidFill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55" y="1497731"/>
            <a:ext cx="106009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b="1" u="sng" dirty="0" smtClean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Sample:</a:t>
            </a:r>
            <a:endParaRPr lang="ja-JP" altLang="en-US" b="1" u="sng" dirty="0">
              <a:solidFill>
                <a:srgbClr val="C00000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731" y="4791015"/>
            <a:ext cx="201670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b="1" u="sng" dirty="0" smtClean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Testing Method:</a:t>
            </a:r>
            <a:endParaRPr lang="ja-JP" altLang="en-US" b="1" u="sng" dirty="0">
              <a:solidFill>
                <a:srgbClr val="C00000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636022" y="1749306"/>
            <a:ext cx="3398708" cy="155368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0250" tIns="25718" rIns="20250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</a:rPr>
              <a:t>Oral </a:t>
            </a:r>
            <a:r>
              <a:rPr lang="en-US" altLang="ja-JP" sz="1400" b="1" dirty="0">
                <a:solidFill>
                  <a:schemeClr val="tx1"/>
                </a:solidFill>
              </a:rPr>
              <a:t>(swab/smear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)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</a:rPr>
              <a:t>Throat </a:t>
            </a:r>
            <a:r>
              <a:rPr lang="en-US" altLang="ja-JP" sz="1400" b="1" dirty="0">
                <a:solidFill>
                  <a:schemeClr val="tx1"/>
                </a:solidFill>
              </a:rPr>
              <a:t>(swab/smear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)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</a:rPr>
              <a:t>Mid-Turbinate </a:t>
            </a:r>
            <a:r>
              <a:rPr lang="en-US" altLang="ja-JP" sz="1400" b="1" dirty="0">
                <a:solidFill>
                  <a:schemeClr val="tx1"/>
                </a:solidFill>
              </a:rPr>
              <a:t>Nasal</a:t>
            </a:r>
            <a:r>
              <a:rPr lang="ja-JP" altLang="en-US" sz="1400" b="1" dirty="0">
                <a:solidFill>
                  <a:schemeClr val="tx1"/>
                </a:solidFill>
              </a:rPr>
              <a:t> </a:t>
            </a:r>
            <a:r>
              <a:rPr lang="en-US" altLang="ja-JP" sz="1400" b="1" dirty="0">
                <a:solidFill>
                  <a:schemeClr val="tx1"/>
                </a:solidFill>
              </a:rPr>
              <a:t>(swab/smear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)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 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smtClean="0">
                <a:solidFill>
                  <a:schemeClr val="tx1"/>
                </a:solidFill>
              </a:rPr>
              <a:t>Gargle 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Water</a:t>
            </a: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schemeClr val="tx1"/>
                </a:solidFill>
              </a:rPr>
              <a:t>Mixture </a:t>
            </a:r>
            <a:r>
              <a:rPr lang="en-US" altLang="ja-JP" sz="1400" b="1" dirty="0">
                <a:solidFill>
                  <a:schemeClr val="tx1"/>
                </a:solidFill>
              </a:rPr>
              <a:t>of sample “A” and “B” </a:t>
            </a:r>
          </a:p>
          <a:p>
            <a:pPr lvl="0"/>
            <a:r>
              <a:rPr lang="en-US" altLang="ja-JP" sz="1400" b="1" dirty="0" smtClean="0">
                <a:solidFill>
                  <a:schemeClr val="tx1"/>
                </a:solidFill>
              </a:rPr>
              <a:t>    “A”</a:t>
            </a:r>
            <a:r>
              <a:rPr lang="ja-JP" altLang="en-US" sz="1400" b="1" dirty="0">
                <a:solidFill>
                  <a:schemeClr val="tx1"/>
                </a:solidFill>
              </a:rPr>
              <a:t> 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and ”B</a:t>
            </a:r>
            <a:r>
              <a:rPr lang="en-US" altLang="ja-JP" sz="1400" b="1" dirty="0">
                <a:solidFill>
                  <a:schemeClr val="tx1"/>
                </a:solidFill>
              </a:rPr>
              <a:t>” 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show </a:t>
            </a:r>
            <a:r>
              <a:rPr lang="en-US" altLang="ja-JP" sz="1400" b="1" dirty="0">
                <a:solidFill>
                  <a:schemeClr val="tx1"/>
                </a:solidFill>
              </a:rPr>
              <a:t>all types </a:t>
            </a:r>
            <a:r>
              <a:rPr lang="en-US" altLang="ja-JP" sz="1400" b="1" dirty="0" smtClean="0">
                <a:solidFill>
                  <a:schemeClr val="tx1"/>
                </a:solidFill>
              </a:rPr>
              <a:t>of sample(except  nasopharyngeal and oropharyngeal(swab/smear)).</a:t>
            </a:r>
          </a:p>
          <a:p>
            <a:pPr lvl="0"/>
            <a:r>
              <a:rPr lang="en-US" altLang="ja-JP" sz="1050" b="1" dirty="0" smtClean="0">
                <a:solidFill>
                  <a:schemeClr val="tx1"/>
                </a:solidFill>
              </a:rPr>
              <a:t>&lt;Example&gt;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altLang="ja-JP" sz="1050" b="1" dirty="0" smtClean="0">
                <a:solidFill>
                  <a:schemeClr val="tx1"/>
                </a:solidFill>
              </a:rPr>
              <a:t>Nasal </a:t>
            </a:r>
            <a:r>
              <a:rPr lang="en-US" altLang="ja-JP" sz="1050" b="1" dirty="0">
                <a:solidFill>
                  <a:schemeClr val="tx1"/>
                </a:solidFill>
              </a:rPr>
              <a:t>and throat (swab/smear) </a:t>
            </a:r>
            <a:endParaRPr lang="ja-JP" altLang="en-US" sz="1050" b="1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altLang="ja-JP" sz="1050" b="1" dirty="0" smtClean="0">
                <a:solidFill>
                  <a:schemeClr val="tx1"/>
                </a:solidFill>
              </a:rPr>
              <a:t>Pharyngeal </a:t>
            </a:r>
            <a:r>
              <a:rPr lang="en-US" altLang="ja-JP" sz="1050" b="1" dirty="0">
                <a:solidFill>
                  <a:schemeClr val="tx1"/>
                </a:solidFill>
              </a:rPr>
              <a:t>and nasal (swab/smear) </a:t>
            </a:r>
            <a:endParaRPr lang="ja-JP" altLang="en-US" sz="1050" b="1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altLang="ja-JP" sz="1050" b="1" dirty="0" smtClean="0">
                <a:solidFill>
                  <a:schemeClr val="tx1"/>
                </a:solidFill>
              </a:rPr>
              <a:t>Nasal </a:t>
            </a:r>
            <a:r>
              <a:rPr lang="en-US" altLang="ja-JP" sz="1050" b="1" dirty="0">
                <a:solidFill>
                  <a:schemeClr val="tx1"/>
                </a:solidFill>
              </a:rPr>
              <a:t>and 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oropharyngeal/oropharynx </a:t>
            </a:r>
            <a:r>
              <a:rPr lang="en-US" altLang="ja-JP" sz="1050" b="1" dirty="0">
                <a:solidFill>
                  <a:schemeClr val="tx1"/>
                </a:solidFill>
              </a:rPr>
              <a:t>(swab/smear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)</a:t>
            </a:r>
            <a:r>
              <a:rPr lang="ja-JP" altLang="en-US" sz="1050" b="1" dirty="0">
                <a:solidFill>
                  <a:schemeClr val="tx1"/>
                </a:solidFill>
              </a:rPr>
              <a:t>　 </a:t>
            </a:r>
          </a:p>
          <a:p>
            <a:pPr lvl="0"/>
            <a:endParaRPr lang="en-US" altLang="ja-JP" sz="1050" b="1" dirty="0" smtClean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72539" y="5069943"/>
            <a:ext cx="3608722" cy="360233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257175"/>
            <a:r>
              <a:rPr kumimoji="0" lang="en-US" altLang="ja-JP" sz="1400" b="1" u="sng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Nucleic </a:t>
            </a:r>
            <a:r>
              <a:rPr kumimoji="0" lang="en-US" altLang="ja-JP" sz="1400" b="1" u="sng" dirty="0">
                <a:solidFill>
                  <a:schemeClr val="tx1"/>
                </a:solidFill>
                <a:ea typeface="游ゴシック" panose="020B0400000000000000" pitchFamily="50" charset="-128"/>
              </a:rPr>
              <a:t>acid amplification </a:t>
            </a:r>
            <a:r>
              <a:rPr kumimoji="0" lang="en-US" altLang="ja-JP" sz="1400" b="1" u="sng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test</a:t>
            </a:r>
            <a:endParaRPr kumimoji="0" lang="en-US" altLang="ja-JP" sz="1400" b="1" u="sng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</a:rPr>
              <a:t>PCR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- Polymerase chain reaction</a:t>
            </a:r>
            <a:endParaRPr kumimoji="0" lang="en-US" altLang="ja-JP" sz="1400" b="1" dirty="0" smtClean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(RT-)PCR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-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Reverse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transcription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PCR</a:t>
            </a:r>
          </a:p>
          <a:p>
            <a:pPr defTabSz="257175"/>
            <a:r>
              <a:rPr kumimoji="0" lang="ja-JP" altLang="en-US" sz="1400" b="1" dirty="0" smtClean="0">
                <a:solidFill>
                  <a:schemeClr val="tx1"/>
                </a:solidFill>
              </a:rPr>
              <a:t>  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(real-time (RT-)PCR/Q-PCR/Fluorescence-PCR/Multiplex-PCR)</a:t>
            </a:r>
            <a:endParaRPr kumimoji="0" lang="en-US" altLang="ja-JP" sz="1400" b="1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LAMP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– Loop-mediated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isothermal amplification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(RT-LAMP)</a:t>
            </a:r>
            <a:endParaRPr kumimoji="0" lang="en-US" altLang="ja-JP" sz="1400" b="1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TMA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– Transcription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mediated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amplification</a:t>
            </a:r>
            <a:endParaRPr kumimoji="0" lang="en-US" altLang="ja-JP" sz="1400" b="1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TRC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-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Transcription-reverse transcription concerted reaction</a:t>
            </a:r>
            <a:endParaRPr kumimoji="0" lang="ja-JP" altLang="ja-JP" sz="140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Smart Amp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- Smart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amplification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process </a:t>
            </a:r>
            <a:endParaRPr kumimoji="0" lang="ja-JP" altLang="ja-JP" sz="1400" dirty="0" smtClean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NEAR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- 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Nicking 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endonuclease amplification reaction </a:t>
            </a:r>
            <a:r>
              <a:rPr kumimoji="0" lang="ja-JP" altLang="en-US" sz="1400" b="1" dirty="0" smtClean="0">
                <a:solidFill>
                  <a:schemeClr val="tx1"/>
                </a:solidFill>
              </a:rPr>
              <a:t>（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e.g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. ID-NOW</a:t>
            </a:r>
            <a:r>
              <a:rPr kumimoji="0" lang="ja-JP" altLang="en-US" sz="1400" b="1" dirty="0" smtClean="0">
                <a:solidFill>
                  <a:schemeClr val="tx1"/>
                </a:solidFill>
              </a:rPr>
              <a:t>）</a:t>
            </a:r>
            <a:endParaRPr kumimoji="0" lang="ja-JP" altLang="ja-JP" sz="80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defTabSz="257175"/>
            <a:r>
              <a:rPr kumimoji="0" lang="en-US" altLang="ja-JP" sz="1400" b="1" u="sng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Others</a:t>
            </a:r>
            <a:endParaRPr kumimoji="0" lang="ja-JP" altLang="ja-JP" sz="1400" b="1" u="sng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Next </a:t>
            </a:r>
            <a:r>
              <a:rPr kumimoji="0" lang="en-US" altLang="ja-JP" sz="1400" b="1" dirty="0">
                <a:solidFill>
                  <a:schemeClr val="tx1"/>
                </a:solidFill>
                <a:ea typeface="游ゴシック" panose="020B0400000000000000" pitchFamily="50" charset="-128"/>
              </a:rPr>
              <a:t>generation </a:t>
            </a: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sequencing</a:t>
            </a:r>
            <a:endParaRPr kumimoji="0" lang="ja-JP" altLang="ja-JP" sz="1400" dirty="0">
              <a:solidFill>
                <a:schemeClr val="tx1"/>
              </a:solidFill>
              <a:ea typeface="游ゴシック" panose="020B0400000000000000" pitchFamily="50" charset="-128"/>
            </a:endParaRPr>
          </a:p>
          <a:p>
            <a:pPr marL="171450" indent="-171450" defTabSz="257175">
              <a:buFont typeface="Wingdings" panose="05000000000000000000" pitchFamily="2" charset="2"/>
              <a:buChar char="l"/>
            </a:pPr>
            <a:r>
              <a:rPr kumimoji="0" lang="en-US" altLang="ja-JP" sz="1400" b="1" dirty="0" smtClean="0">
                <a:solidFill>
                  <a:schemeClr val="tx1"/>
                </a:solidFill>
                <a:ea typeface="游ゴシック" panose="020B0400000000000000" pitchFamily="50" charset="-128"/>
              </a:rPr>
              <a:t>Quantitative </a:t>
            </a:r>
            <a:r>
              <a:rPr kumimoji="0" lang="en-US" altLang="ja-JP" sz="1400" b="1" dirty="0">
                <a:solidFill>
                  <a:schemeClr val="tx1"/>
                </a:solidFill>
                <a:ea typeface="游ゴシック" panose="020B0400000000000000" pitchFamily="50" charset="-128"/>
              </a:rPr>
              <a:t>antigen test (</a:t>
            </a:r>
            <a:r>
              <a:rPr kumimoji="0" lang="en-US" altLang="ja-JP" sz="1400" b="1" dirty="0" smtClean="0">
                <a:solidFill>
                  <a:schemeClr val="tx1"/>
                </a:solidFill>
              </a:rPr>
              <a:t>CLEIA/ECLIA</a:t>
            </a:r>
            <a:r>
              <a:rPr kumimoji="0" lang="en-US" altLang="ja-JP" sz="1400" b="1" dirty="0">
                <a:solidFill>
                  <a:schemeClr val="tx1"/>
                </a:solidFill>
              </a:rPr>
              <a:t>) </a:t>
            </a:r>
            <a:endParaRPr kumimoji="0" lang="ja-JP" altLang="en-US" sz="1400" b="1" dirty="0">
              <a:solidFill>
                <a:schemeClr val="tx1"/>
              </a:solidFill>
              <a:ea typeface="游ゴシック" panose="020B04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636022" y="5043443"/>
            <a:ext cx="3278346" cy="124327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Antigen</a:t>
            </a:r>
            <a:r>
              <a:rPr lang="ja-JP" altLang="en-US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test/test kit</a:t>
            </a:r>
            <a:endParaRPr lang="en-US" altLang="ja-JP" sz="1400" b="1" dirty="0">
              <a:solidFill>
                <a:prstClr val="black"/>
              </a:solidFill>
              <a:ea typeface="ＭＳ Ｐゴシック" panose="020B060007020508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Rapid </a:t>
            </a:r>
            <a:r>
              <a:rPr lang="en-US" altLang="ja-JP" sz="1400" b="1" dirty="0">
                <a:solidFill>
                  <a:prstClr val="black"/>
                </a:solidFill>
                <a:ea typeface="ＭＳ Ｐゴシック" panose="020B0600070205080204" pitchFamily="50" charset="-128"/>
              </a:rPr>
              <a:t>antigen </a:t>
            </a:r>
            <a:r>
              <a:rPr lang="en-US" altLang="ja-JP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test/test kit</a:t>
            </a:r>
            <a:endParaRPr lang="en-US" altLang="ja-JP" sz="1400" b="1" dirty="0">
              <a:solidFill>
                <a:prstClr val="black"/>
              </a:solidFill>
              <a:ea typeface="ＭＳ Ｐゴシック" panose="020B060007020508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en-US" altLang="ja-JP" sz="1400" b="1" dirty="0" smtClean="0">
                <a:solidFill>
                  <a:prstClr val="black"/>
                </a:solidFill>
                <a:ea typeface="ＭＳ Ｐゴシック" panose="020B0600070205080204" pitchFamily="50" charset="-128"/>
              </a:rPr>
              <a:t>Antibody test/test kit</a:t>
            </a:r>
            <a:endParaRPr lang="en-US" altLang="ja-JP" sz="1400" b="1" dirty="0">
              <a:solidFill>
                <a:prstClr val="black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260648" y="8845006"/>
            <a:ext cx="7130592" cy="87572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257175"/>
            <a:r>
              <a:rPr lang="en-US" altLang="ja-JP" sz="2000" b="1" u="sng" dirty="0" smtClean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Sample collection </a:t>
            </a:r>
            <a:r>
              <a:rPr lang="en-US" altLang="ja-JP" sz="2000" b="1" dirty="0" smtClean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must be done </a:t>
            </a:r>
            <a:r>
              <a:rPr lang="en-US" altLang="ja-JP" sz="2000" b="1" u="sng" dirty="0" smtClean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Within </a:t>
            </a:r>
            <a:r>
              <a:rPr lang="en-US" altLang="ja-JP" sz="2000" b="1" u="sng" dirty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72 hours </a:t>
            </a:r>
            <a:r>
              <a:rPr lang="en-US" altLang="ja-JP" sz="2000" b="1" dirty="0" smtClean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before </a:t>
            </a:r>
            <a:r>
              <a:rPr lang="en-US" altLang="ja-JP" sz="2000" b="1" dirty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the </a:t>
            </a:r>
            <a:r>
              <a:rPr lang="en-US" altLang="ja-JP" sz="2000" b="1" dirty="0" smtClean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departure </a:t>
            </a:r>
            <a:r>
              <a:rPr lang="en-US" altLang="ja-JP" sz="2000" b="1" dirty="0">
                <a:solidFill>
                  <a:schemeClr val="tx1"/>
                </a:solidFill>
                <a:latin typeface="Calibri" panose="020F0502020204030204"/>
                <a:ea typeface="游ゴシック" panose="020B0400000000000000" pitchFamily="50" charset="-128"/>
              </a:rPr>
              <a:t>time of the flight. 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097" y="9551556"/>
            <a:ext cx="6848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sz="1200" dirty="0" smtClean="0">
                <a:latin typeface="Calibri" panose="020F0502020204030204"/>
                <a:ea typeface="游ゴシック" panose="020B0400000000000000" pitchFamily="50" charset="-128"/>
              </a:rPr>
              <a:t>※These </a:t>
            </a:r>
            <a:r>
              <a:rPr lang="en-US" altLang="ja-JP" sz="1200" dirty="0">
                <a:latin typeface="Calibri" panose="020F0502020204030204"/>
                <a:ea typeface="游ゴシック" panose="020B0400000000000000" pitchFamily="50" charset="-128"/>
              </a:rPr>
              <a:t>requirements may be </a:t>
            </a:r>
            <a:r>
              <a:rPr lang="en-US" altLang="ja-JP" sz="1200" dirty="0"/>
              <a:t>changed </a:t>
            </a:r>
            <a:r>
              <a:rPr lang="en-US" altLang="ja-JP" sz="1200" dirty="0" smtClean="0"/>
              <a:t>depending </a:t>
            </a:r>
            <a:r>
              <a:rPr lang="en-US" altLang="ja-JP" sz="1200" dirty="0"/>
              <a:t>on infection </a:t>
            </a:r>
            <a:r>
              <a:rPr lang="en-US" altLang="ja-JP" sz="1200" dirty="0" smtClean="0"/>
              <a:t>status.</a:t>
            </a:r>
            <a:endParaRPr lang="en-US" altLang="ja-JP" sz="120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539" y="1048530"/>
            <a:ext cx="3458072" cy="523220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sz="2800" b="1" dirty="0" smtClean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Valid</a:t>
            </a:r>
            <a:endParaRPr lang="ja-JP" altLang="en-US" sz="28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9474" y="8590698"/>
            <a:ext cx="32045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defTabSz="257175"/>
            <a:r>
              <a:rPr lang="en-US" altLang="ja-JP" sz="1125" dirty="0">
                <a:latin typeface="Calibri" panose="020F0502020204030204"/>
                <a:ea typeface="游ゴシック" panose="020B0400000000000000" pitchFamily="50" charset="-128"/>
              </a:rPr>
              <a:t>※</a:t>
            </a:r>
            <a:r>
              <a:rPr lang="en-US" altLang="ja-JP" sz="1125" dirty="0" smtClean="0">
                <a:latin typeface="Calibri" panose="020F0502020204030204"/>
                <a:ea typeface="游ゴシック" panose="020B0400000000000000" pitchFamily="50" charset="-128"/>
              </a:rPr>
              <a:t>Recommend </a:t>
            </a:r>
            <a:r>
              <a:rPr lang="en-US" altLang="ja-JP" sz="1125" dirty="0">
                <a:latin typeface="Calibri" panose="020F0502020204030204"/>
                <a:ea typeface="游ゴシック" panose="020B0400000000000000" pitchFamily="50" charset="-128"/>
              </a:rPr>
              <a:t>in Japan as a </a:t>
            </a:r>
            <a:r>
              <a:rPr lang="ja-JP" altLang="en-US" sz="1125" dirty="0">
                <a:latin typeface="Calibri" panose="020F0502020204030204"/>
                <a:ea typeface="游ゴシック" panose="020B0400000000000000" pitchFamily="50" charset="-128"/>
              </a:rPr>
              <a:t> </a:t>
            </a:r>
            <a:r>
              <a:rPr lang="en-US" altLang="ja-JP" sz="1125" dirty="0" smtClean="0">
                <a:latin typeface="Calibri" panose="020F0502020204030204"/>
                <a:ea typeface="游ゴシック" panose="020B0400000000000000" pitchFamily="50" charset="-128"/>
              </a:rPr>
              <a:t>sample/testing </a:t>
            </a:r>
            <a:r>
              <a:rPr lang="en-US" altLang="ja-JP" sz="1125" dirty="0">
                <a:latin typeface="Calibri" panose="020F0502020204030204"/>
                <a:ea typeface="游ゴシック" panose="020B0400000000000000" pitchFamily="50" charset="-128"/>
              </a:rPr>
              <a:t>method for asymptomatic </a:t>
            </a:r>
            <a:r>
              <a:rPr lang="en-US" altLang="ja-JP" sz="1125" dirty="0" smtClean="0">
                <a:latin typeface="Calibri" panose="020F0502020204030204"/>
                <a:ea typeface="游ゴシック" panose="020B0400000000000000" pitchFamily="50" charset="-128"/>
              </a:rPr>
              <a:t>people.</a:t>
            </a:r>
            <a:endParaRPr lang="en-US" altLang="ja-JP" sz="1125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592556" y="8624404"/>
            <a:ext cx="3340227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 defTabSz="257175"/>
            <a:r>
              <a:rPr lang="en-US" altLang="ja-JP" sz="1125" dirty="0">
                <a:latin typeface="Calibri" panose="020F0502020204030204"/>
                <a:ea typeface="游ゴシック" panose="020B0400000000000000" pitchFamily="50" charset="-128"/>
              </a:rPr>
              <a:t>※Not </a:t>
            </a:r>
            <a:r>
              <a:rPr lang="en-US" altLang="ja-JP" sz="1125" dirty="0" smtClean="0">
                <a:latin typeface="Calibri" panose="020F0502020204030204"/>
                <a:ea typeface="游ゴシック" panose="020B0400000000000000" pitchFamily="50" charset="-128"/>
              </a:rPr>
              <a:t>recommend </a:t>
            </a:r>
            <a:r>
              <a:rPr lang="en-US" altLang="ja-JP" sz="1125" dirty="0">
                <a:latin typeface="Calibri" panose="020F0502020204030204"/>
                <a:ea typeface="游ゴシック" panose="020B0400000000000000" pitchFamily="50" charset="-128"/>
              </a:rPr>
              <a:t>in Japan as a </a:t>
            </a:r>
            <a:r>
              <a:rPr lang="en-US" altLang="ja-JP" sz="1125" dirty="0" smtClean="0">
                <a:latin typeface="Calibri" panose="020F0502020204030204"/>
                <a:ea typeface="游ゴシック" panose="020B0400000000000000" pitchFamily="50" charset="-128"/>
              </a:rPr>
              <a:t>sample/testing method for asymptomatic people.</a:t>
            </a:r>
            <a:endParaRPr lang="en-US" altLang="ja-JP" sz="1125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7283" y="1039676"/>
            <a:ext cx="3499656" cy="523220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defTabSz="257175"/>
            <a:r>
              <a:rPr lang="en-US" altLang="ja-JP" sz="2800" b="1" dirty="0" smtClean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Invalid</a:t>
            </a:r>
            <a:endParaRPr lang="ja-JP" altLang="en-US" sz="28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91" y="26920"/>
            <a:ext cx="1017011" cy="430626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1637302" y="95926"/>
            <a:ext cx="5277066" cy="345027"/>
          </a:xfrm>
          <a:prstGeom prst="rect">
            <a:avLst/>
          </a:prstGeom>
          <a:noFill/>
          <a:ln w="28575" cap="flat" cmpd="sng" algn="ctr">
            <a:noFill/>
            <a:prstDash val="solid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0" lang="en-US" altLang="ja-JP" sz="1200" kern="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Quarantine station,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kern="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Ministry of Health, </a:t>
            </a:r>
            <a:r>
              <a:rPr kumimoji="0" lang="en-US" altLang="ja-JP" sz="1200" kern="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kumimoji="0" lang="en-US" altLang="ja-JP" sz="1200" kern="0" dirty="0" err="1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abour</a:t>
            </a:r>
            <a:r>
              <a:rPr kumimoji="0" lang="en-US" altLang="ja-JP" sz="1200" kern="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and Welfare, Government of Japan</a:t>
            </a:r>
            <a:r>
              <a:rPr kumimoji="0" lang="en-US" altLang="ja-JP" sz="1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301208" y="26920"/>
            <a:ext cx="15567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(2022.3.2)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585311" y="1184966"/>
            <a:ext cx="5164" cy="787802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72539" y="1496616"/>
            <a:ext cx="66797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38983" y="4791015"/>
            <a:ext cx="66797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38983" y="8605807"/>
            <a:ext cx="66797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2475" y="732162"/>
            <a:ext cx="6851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C00000"/>
                </a:solidFill>
              </a:rPr>
              <a:t>※Only test certificates which show the results of the test using valid samples and testing methods below are valid</a:t>
            </a:r>
            <a:r>
              <a:rPr lang="en-US" altLang="ja-JP" sz="1200" b="1" dirty="0" smtClean="0">
                <a:solidFill>
                  <a:srgbClr val="C00000"/>
                </a:solidFill>
              </a:rPr>
              <a:t>.</a:t>
            </a:r>
            <a:endParaRPr kumimoji="1" lang="ja-JP" altLang="en-US" sz="1200" dirty="0">
              <a:solidFill>
                <a:srgbClr val="C0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32783" y="-4890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←日付更新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2437" y="4228390"/>
            <a:ext cx="33765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 smtClean="0">
                <a:solidFill>
                  <a:srgbClr val="FF0000"/>
                </a:solidFill>
                <a:latin typeface="+mj-lt"/>
                <a:ea typeface="游ゴシック" panose="020B0400000000000000" pitchFamily="50" charset="-128"/>
              </a:rPr>
              <a:t>※</a:t>
            </a:r>
            <a:r>
              <a:rPr lang="ja-JP" altLang="ja-JP" sz="105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ja-JP" sz="1400" dirty="0">
                <a:solidFill>
                  <a:srgbClr val="FF0000"/>
                </a:solidFill>
              </a:rPr>
              <a:t>Nasal Swab is valid when the test method is Nucleic acid amplification test.</a:t>
            </a:r>
            <a:endParaRPr lang="ja-JP" altLang="ja-JP" sz="1400" dirty="0">
              <a:solidFill>
                <a:srgbClr val="FF0000"/>
              </a:solidFill>
            </a:endParaRPr>
          </a:p>
          <a:p>
            <a:r>
              <a:rPr lang="en-US" altLang="ja-JP" sz="1400" dirty="0">
                <a:solidFill>
                  <a:srgbClr val="FF0000"/>
                </a:solidFill>
              </a:rPr>
              <a:t> </a:t>
            </a:r>
            <a:endParaRPr lang="ja-JP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53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896</Words>
  <Application>Microsoft Office PowerPoint</Application>
  <PresentationFormat>A4 Paper (210x297 mm)</PresentationFormat>
  <Paragraphs>117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​​テーマ</vt:lpstr>
      <vt:lpstr>Office テーマ</vt:lpstr>
      <vt:lpstr>PowerPoint Presentation</vt:lpstr>
      <vt:lpstr>PowerPoint Presentation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レジデンストラック関係者の皆様へ ー成田空港検疫所からのお願いー</dc:title>
  <dc:creator>木下 博詞(kinoshita-hirotsugu)</dc:creator>
  <cp:lastModifiedBy>LIEW BEE LAN</cp:lastModifiedBy>
  <cp:revision>297</cp:revision>
  <cp:lastPrinted>2022-03-01T11:35:50Z</cp:lastPrinted>
  <dcterms:created xsi:type="dcterms:W3CDTF">2020-11-27T13:26:02Z</dcterms:created>
  <dcterms:modified xsi:type="dcterms:W3CDTF">2022-03-07T01:01:09Z</dcterms:modified>
</cp:coreProperties>
</file>